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5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CFF7-CD51-46FE-A3D1-9C042A65DB99}" type="datetimeFigureOut">
              <a:rPr lang="zh-TW" altLang="en-US" smtClean="0"/>
              <a:t>2012/4/24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CBBAF-1B18-45E7-996B-23376C0BEDE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CFF7-CD51-46FE-A3D1-9C042A65DB99}" type="datetimeFigureOut">
              <a:rPr lang="zh-TW" altLang="en-US" smtClean="0"/>
              <a:t>2012/4/24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CBBAF-1B18-45E7-996B-23376C0BEDE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CFF7-CD51-46FE-A3D1-9C042A65DB99}" type="datetimeFigureOut">
              <a:rPr lang="zh-TW" altLang="en-US" smtClean="0"/>
              <a:t>2012/4/24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CBBAF-1B18-45E7-996B-23376C0BEDE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CFF7-CD51-46FE-A3D1-9C042A65DB99}" type="datetimeFigureOut">
              <a:rPr lang="zh-TW" altLang="en-US" smtClean="0"/>
              <a:t>2012/4/24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CBBAF-1B18-45E7-996B-23376C0BEDE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CFF7-CD51-46FE-A3D1-9C042A65DB99}" type="datetimeFigureOut">
              <a:rPr lang="zh-TW" altLang="en-US" smtClean="0"/>
              <a:t>2012/4/24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CBBAF-1B18-45E7-996B-23376C0BEDE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CFF7-CD51-46FE-A3D1-9C042A65DB99}" type="datetimeFigureOut">
              <a:rPr lang="zh-TW" altLang="en-US" smtClean="0"/>
              <a:t>2012/4/24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CBBAF-1B18-45E7-996B-23376C0BEDE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CFF7-CD51-46FE-A3D1-9C042A65DB99}" type="datetimeFigureOut">
              <a:rPr lang="zh-TW" altLang="en-US" smtClean="0"/>
              <a:t>2012/4/24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CBBAF-1B18-45E7-996B-23376C0BEDE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CFF7-CD51-46FE-A3D1-9C042A65DB99}" type="datetimeFigureOut">
              <a:rPr lang="zh-TW" altLang="en-US" smtClean="0"/>
              <a:t>2012/4/24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CBBAF-1B18-45E7-996B-23376C0BEDE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CFF7-CD51-46FE-A3D1-9C042A65DB99}" type="datetimeFigureOut">
              <a:rPr lang="zh-TW" altLang="en-US" smtClean="0"/>
              <a:t>2012/4/24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CBBAF-1B18-45E7-996B-23376C0BEDE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CFF7-CD51-46FE-A3D1-9C042A65DB99}" type="datetimeFigureOut">
              <a:rPr lang="zh-TW" altLang="en-US" smtClean="0"/>
              <a:t>2012/4/24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CBBAF-1B18-45E7-996B-23376C0BEDE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ECFF7-CD51-46FE-A3D1-9C042A65DB99}" type="datetimeFigureOut">
              <a:rPr lang="zh-TW" altLang="en-US" smtClean="0"/>
              <a:t>2012/4/24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CBBAF-1B18-45E7-996B-23376C0BEDE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ECFF7-CD51-46FE-A3D1-9C042A65DB99}" type="datetimeFigureOut">
              <a:rPr lang="zh-TW" altLang="en-US" smtClean="0"/>
              <a:t>2012/4/24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CBBAF-1B18-45E7-996B-23376C0BEDE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b="1" dirty="0"/>
              <a:t>Does Corporate Diversification Destroy Value?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717032"/>
            <a:ext cx="6400800" cy="2808312"/>
          </a:xfrm>
        </p:spPr>
        <p:txBody>
          <a:bodyPr>
            <a:normAutofit fontScale="47500" lnSpcReduction="20000"/>
          </a:bodyPr>
          <a:lstStyle/>
          <a:p>
            <a:r>
              <a:rPr lang="en-US" altLang="zh-TW" sz="5100" dirty="0"/>
              <a:t>John R. Graham</a:t>
            </a:r>
          </a:p>
          <a:p>
            <a:r>
              <a:rPr lang="en-US" altLang="zh-TW" dirty="0"/>
              <a:t>Duke University</a:t>
            </a:r>
          </a:p>
          <a:p>
            <a:r>
              <a:rPr lang="en-US" altLang="zh-TW" sz="5100" dirty="0"/>
              <a:t>Michael L. Lemmon</a:t>
            </a:r>
          </a:p>
          <a:p>
            <a:r>
              <a:rPr lang="en-US" altLang="zh-TW" dirty="0"/>
              <a:t>University of Utah</a:t>
            </a:r>
          </a:p>
          <a:p>
            <a:r>
              <a:rPr lang="en-US" altLang="zh-TW" sz="5100" dirty="0"/>
              <a:t>Jack Wolf</a:t>
            </a:r>
          </a:p>
          <a:p>
            <a:r>
              <a:rPr lang="en-US" altLang="zh-TW" dirty="0"/>
              <a:t>University of </a:t>
            </a:r>
            <a:r>
              <a:rPr lang="en-US" altLang="zh-TW" dirty="0" smtClean="0"/>
              <a:t>Utah</a:t>
            </a:r>
          </a:p>
          <a:p>
            <a:endParaRPr lang="en-US" altLang="zh-TW" dirty="0"/>
          </a:p>
          <a:p>
            <a:r>
              <a:rPr lang="en-US" altLang="zh-TW" sz="5900" dirty="0" smtClean="0"/>
              <a:t>Presenter </a:t>
            </a:r>
            <a:r>
              <a:rPr lang="zh-TW" altLang="en-US" sz="5900" dirty="0" smtClean="0"/>
              <a:t> </a:t>
            </a:r>
            <a:r>
              <a:rPr lang="en-US" altLang="zh-TW" sz="5900" dirty="0" smtClean="0"/>
              <a:t>:</a:t>
            </a:r>
            <a:r>
              <a:rPr lang="zh-TW" altLang="en-US" sz="5900" dirty="0" smtClean="0"/>
              <a:t>   周立軒</a:t>
            </a:r>
            <a:endParaRPr lang="zh-TW" altLang="en-US" sz="5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Data &amp; Experiment &amp; Result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Data</a:t>
            </a:r>
          </a:p>
          <a:p>
            <a:pPr lvl="1"/>
            <a:r>
              <a:rPr lang="en-US" altLang="zh-TW" dirty="0" smtClean="0"/>
              <a:t>Select from </a:t>
            </a:r>
            <a:r>
              <a:rPr lang="en-US" altLang="zh-TW" dirty="0" err="1" smtClean="0"/>
              <a:t>Compustat</a:t>
            </a:r>
            <a:r>
              <a:rPr lang="en-US" altLang="zh-TW" dirty="0" smtClean="0"/>
              <a:t> and SDC</a:t>
            </a:r>
          </a:p>
          <a:p>
            <a:pPr lvl="1"/>
            <a:r>
              <a:rPr lang="en-US" altLang="zh-TW" dirty="0" smtClean="0"/>
              <a:t>Exclude financial companies</a:t>
            </a:r>
          </a:p>
          <a:p>
            <a:pPr lvl="1"/>
            <a:r>
              <a:rPr lang="en-US" altLang="zh-TW" dirty="0" smtClean="0"/>
              <a:t>Use SIC code for distinguishing the unrelated and related M&amp;A.</a:t>
            </a:r>
          </a:p>
          <a:p>
            <a:r>
              <a:rPr lang="en-US" altLang="zh-TW" dirty="0" smtClean="0"/>
              <a:t>Excess Value</a:t>
            </a:r>
          </a:p>
          <a:p>
            <a:pPr lvl="1"/>
            <a:r>
              <a:rPr lang="en-US" altLang="zh-TW" dirty="0" err="1" smtClean="0"/>
              <a:t>ln</a:t>
            </a:r>
            <a:r>
              <a:rPr lang="en-US" altLang="zh-TW" dirty="0" smtClean="0"/>
              <a:t>[Actual Value/ Imputed Value] (By Berger and </a:t>
            </a:r>
            <a:r>
              <a:rPr lang="en-US" altLang="zh-TW" dirty="0" err="1" smtClean="0"/>
              <a:t>Ofek</a:t>
            </a:r>
            <a:r>
              <a:rPr lang="en-US" altLang="zh-TW" dirty="0" smtClean="0"/>
              <a:t> (1995)) </a:t>
            </a:r>
          </a:p>
          <a:p>
            <a:pPr lvl="1"/>
            <a:endParaRPr lang="en-US" altLang="zh-TW" dirty="0" smtClean="0"/>
          </a:p>
          <a:p>
            <a:pPr lvl="1"/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Data &amp; Experiment &amp; Result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Timing</a:t>
            </a:r>
            <a:endParaRPr lang="zh-TW" alt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36912"/>
            <a:ext cx="9144000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332656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Data &amp; Experiment &amp; Result</a:t>
            </a:r>
            <a:endParaRPr lang="zh-TW" alt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404664"/>
            <a:ext cx="6624736" cy="6453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Data &amp; Experiment &amp; Result</a:t>
            </a:r>
            <a:endParaRPr lang="zh-TW" alt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404664"/>
            <a:ext cx="6048672" cy="6453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Data &amp; Experiment &amp; Result</a:t>
            </a:r>
            <a:endParaRPr lang="zh-TW" alt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204864"/>
            <a:ext cx="7960991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99332" y="1268759"/>
            <a:ext cx="3356844" cy="84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836712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Data &amp; Experiment &amp; Result</a:t>
            </a:r>
            <a:endParaRPr lang="zh-TW" altLang="en-US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340768"/>
            <a:ext cx="6643887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20688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Data &amp; Experiment &amp; Result</a:t>
            </a:r>
            <a:endParaRPr lang="zh-TW" alt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656424"/>
            <a:ext cx="5956497" cy="6201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Data &amp; Experiment &amp; Result</a:t>
            </a:r>
            <a:endParaRPr lang="zh-TW" alt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657672"/>
            <a:ext cx="6264696" cy="6200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en-US" altLang="zh-TW" dirty="0" smtClean="0"/>
              <a:t>Data &amp; Experiment &amp; Result</a:t>
            </a:r>
            <a:endParaRPr lang="zh-TW" altLang="en-U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1" y="1556792"/>
            <a:ext cx="6433919" cy="3250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Data &amp; Experiment &amp; Result</a:t>
            </a:r>
            <a:endParaRPr lang="zh-TW" altLang="en-US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268760"/>
            <a:ext cx="6552728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Agenda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Intuition</a:t>
            </a:r>
          </a:p>
          <a:p>
            <a:r>
              <a:rPr lang="en-US" altLang="zh-TW" dirty="0" smtClean="0"/>
              <a:t>Literature Review</a:t>
            </a:r>
          </a:p>
          <a:p>
            <a:r>
              <a:rPr lang="en-US" altLang="zh-TW" dirty="0" smtClean="0"/>
              <a:t>Data &amp; Experiment &amp; Result</a:t>
            </a:r>
          </a:p>
          <a:p>
            <a:r>
              <a:rPr lang="en-US" altLang="zh-TW" dirty="0" smtClean="0"/>
              <a:t> Conclusion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Conclusion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Three Points:</a:t>
            </a:r>
          </a:p>
          <a:p>
            <a:pPr lvl="1"/>
            <a:r>
              <a:rPr lang="en-US" altLang="zh-TW" dirty="0" smtClean="0"/>
              <a:t>1. Using stand-alone firm approach for conglomerate divisions can lead some bias</a:t>
            </a:r>
          </a:p>
          <a:p>
            <a:pPr lvl="1"/>
            <a:r>
              <a:rPr lang="en-US" altLang="zh-TW" dirty="0" smtClean="0"/>
              <a:t>2. The Target Firm is usually “Discounted” before M&amp;A is one of important cause for value destroying. M&amp;A itself doesn’t result to value loss.</a:t>
            </a:r>
          </a:p>
          <a:p>
            <a:pPr lvl="1"/>
            <a:r>
              <a:rPr lang="en-US" altLang="zh-TW" dirty="0" smtClean="0"/>
              <a:t>3. Segment increasing by acquiring loss more value than internal growth, and these reported loss value more than these not reported</a:t>
            </a:r>
            <a:endParaRPr lang="zh-TW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Intuition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Since 1990s, more and more paper discuss about “Diversification will destroy value” .</a:t>
            </a:r>
          </a:p>
          <a:p>
            <a:r>
              <a:rPr lang="en-US" altLang="zh-TW" dirty="0"/>
              <a:t>According to the standard methodologies, diversified firms with </a:t>
            </a:r>
            <a:r>
              <a:rPr lang="en-US" altLang="zh-TW" dirty="0" smtClean="0"/>
              <a:t>valuation discounts </a:t>
            </a:r>
            <a:r>
              <a:rPr lang="en-US" altLang="zh-TW" dirty="0"/>
              <a:t>had aggregate value losses of over $800 billion in 1995</a:t>
            </a:r>
            <a:r>
              <a:rPr lang="en-US" altLang="zh-TW" dirty="0" smtClean="0"/>
              <a:t>.</a:t>
            </a:r>
          </a:p>
          <a:p>
            <a:r>
              <a:rPr lang="en-US" altLang="zh-TW" dirty="0"/>
              <a:t>Berger and </a:t>
            </a:r>
            <a:r>
              <a:rPr lang="en-US" altLang="zh-TW" dirty="0" err="1"/>
              <a:t>Ofek</a:t>
            </a:r>
            <a:r>
              <a:rPr lang="en-US" altLang="zh-TW" dirty="0"/>
              <a:t> (1995) </a:t>
            </a:r>
            <a:r>
              <a:rPr lang="en-US" altLang="zh-TW" dirty="0" smtClean="0"/>
              <a:t>find that U.S. conglomerates </a:t>
            </a:r>
            <a:r>
              <a:rPr lang="en-US" altLang="zh-TW" dirty="0"/>
              <a:t>are priced at approximately a 15% discount on average.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Intuition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To evaluate whether corporate diversification destroys value, the ideal experiment </a:t>
            </a:r>
            <a:r>
              <a:rPr lang="en-US" altLang="zh-TW" dirty="0" smtClean="0"/>
              <a:t>would be </a:t>
            </a:r>
          </a:p>
          <a:p>
            <a:pPr lvl="1"/>
            <a:r>
              <a:rPr lang="en-US" altLang="zh-TW" dirty="0" smtClean="0"/>
              <a:t> Sum </a:t>
            </a:r>
            <a:r>
              <a:rPr lang="en-US" altLang="zh-TW" dirty="0"/>
              <a:t>the market values of each separate division, and then compare this sum to the </a:t>
            </a:r>
            <a:r>
              <a:rPr lang="en-US" altLang="zh-TW" dirty="0" smtClean="0"/>
              <a:t>actual market </a:t>
            </a:r>
            <a:r>
              <a:rPr lang="en-US" altLang="zh-TW" dirty="0"/>
              <a:t>value of the conglomerate</a:t>
            </a:r>
            <a:r>
              <a:rPr lang="en-US" altLang="zh-TW" dirty="0" smtClean="0"/>
              <a:t>.</a:t>
            </a:r>
          </a:p>
          <a:p>
            <a:pPr lvl="1"/>
            <a:r>
              <a:rPr lang="en-US" altLang="zh-TW" dirty="0" smtClean="0"/>
              <a:t>But it’s impossible since the divisions of </a:t>
            </a:r>
            <a:r>
              <a:rPr lang="en-US" altLang="zh-TW" dirty="0" smtClean="0"/>
              <a:t>conglomerate are not public traded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Intuition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The </a:t>
            </a:r>
            <a:r>
              <a:rPr lang="en-US" altLang="zh-TW" dirty="0"/>
              <a:t>usual approach </a:t>
            </a:r>
            <a:r>
              <a:rPr lang="en-US" altLang="zh-TW" dirty="0" smtClean="0"/>
              <a:t>is </a:t>
            </a:r>
          </a:p>
          <a:p>
            <a:pPr lvl="1"/>
            <a:r>
              <a:rPr lang="en-US" altLang="zh-TW" dirty="0" smtClean="0"/>
              <a:t> Benchmark </a:t>
            </a:r>
            <a:r>
              <a:rPr lang="en-US" altLang="zh-TW" dirty="0"/>
              <a:t>the conglomerate divisions to the value of the median stand-alone firm </a:t>
            </a:r>
            <a:r>
              <a:rPr lang="en-US" altLang="zh-TW" dirty="0" smtClean="0"/>
              <a:t>that operates </a:t>
            </a:r>
            <a:r>
              <a:rPr lang="en-US" altLang="zh-TW" dirty="0"/>
              <a:t>in the same industry</a:t>
            </a:r>
            <a:r>
              <a:rPr lang="en-US" altLang="zh-TW" dirty="0" smtClean="0"/>
              <a:t>.</a:t>
            </a:r>
          </a:p>
          <a:p>
            <a:r>
              <a:rPr lang="en-US" altLang="zh-TW" dirty="0" smtClean="0"/>
              <a:t>What if this methodology can lead a systematically bias?</a:t>
            </a:r>
          </a:p>
          <a:p>
            <a:pPr>
              <a:buNone/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Intuition</a:t>
            </a:r>
            <a:endParaRPr lang="zh-TW" alt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24744"/>
            <a:ext cx="8686800" cy="4896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Intuition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 smtClean="0"/>
              <a:t>This paper propose another approach:</a:t>
            </a:r>
          </a:p>
          <a:p>
            <a:pPr lvl="1"/>
            <a:r>
              <a:rPr lang="en-US" altLang="zh-TW" dirty="0" smtClean="0"/>
              <a:t>Observe the market value of the acquired and acquiring firms directly before they become conglomerate .</a:t>
            </a:r>
          </a:p>
          <a:p>
            <a:pPr lvl="1"/>
            <a:r>
              <a:rPr lang="en-US" altLang="zh-TW" dirty="0" smtClean="0"/>
              <a:t>Then, evaluate the “Excess Value” for both, and compare the difference of the Surviving </a:t>
            </a:r>
            <a:r>
              <a:rPr lang="en-US" altLang="zh-TW" dirty="0"/>
              <a:t>Company</a:t>
            </a:r>
            <a:r>
              <a:rPr lang="en-US" altLang="zh-TW" dirty="0" smtClean="0"/>
              <a:t> between ”Before” and “After”.</a:t>
            </a:r>
          </a:p>
          <a:p>
            <a:pPr lvl="1"/>
            <a:r>
              <a:rPr lang="en-US" altLang="zh-TW" dirty="0" smtClean="0"/>
              <a:t>Besides, for company is single-segment originally, and become multi-segment by M&amp;A or inner growth, the excess value is compared, too.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Literature Review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Lang and </a:t>
            </a:r>
            <a:r>
              <a:rPr lang="en-US" altLang="zh-TW" dirty="0" err="1" smtClean="0"/>
              <a:t>Stulz</a:t>
            </a:r>
            <a:r>
              <a:rPr lang="en-US" altLang="zh-TW" dirty="0"/>
              <a:t> </a:t>
            </a:r>
            <a:r>
              <a:rPr lang="en-US" altLang="zh-TW" dirty="0" smtClean="0"/>
              <a:t>(1994)</a:t>
            </a:r>
          </a:p>
          <a:p>
            <a:pPr lvl="1"/>
            <a:r>
              <a:rPr lang="en-US" altLang="zh-TW" dirty="0" smtClean="0"/>
              <a:t> Find </a:t>
            </a:r>
            <a:r>
              <a:rPr lang="en-US" altLang="zh-TW" dirty="0"/>
              <a:t>that multi-segment firms appear to be priced at a substantial discount relative to </a:t>
            </a:r>
            <a:r>
              <a:rPr lang="en-US" altLang="zh-TW" dirty="0" smtClean="0"/>
              <a:t>a portfolio </a:t>
            </a:r>
            <a:r>
              <a:rPr lang="en-US" altLang="zh-TW" dirty="0"/>
              <a:t>of single-segment firms</a:t>
            </a:r>
            <a:r>
              <a:rPr lang="en-US" altLang="zh-TW" dirty="0" smtClean="0"/>
              <a:t>.</a:t>
            </a:r>
          </a:p>
          <a:p>
            <a:r>
              <a:rPr lang="en-US" altLang="zh-TW" dirty="0"/>
              <a:t>Berger and </a:t>
            </a:r>
            <a:r>
              <a:rPr lang="en-US" altLang="zh-TW" dirty="0" err="1"/>
              <a:t>Ofek</a:t>
            </a:r>
            <a:r>
              <a:rPr lang="en-US" altLang="zh-TW" dirty="0"/>
              <a:t> (1995</a:t>
            </a:r>
            <a:r>
              <a:rPr lang="en-US" altLang="zh-TW" dirty="0" smtClean="0"/>
              <a:t>)</a:t>
            </a:r>
          </a:p>
          <a:p>
            <a:pPr lvl="1"/>
            <a:r>
              <a:rPr lang="en-US" altLang="zh-TW" dirty="0" smtClean="0"/>
              <a:t> </a:t>
            </a:r>
            <a:r>
              <a:rPr lang="en-US" altLang="zh-TW" dirty="0"/>
              <a:t>F</a:t>
            </a:r>
            <a:r>
              <a:rPr lang="en-US" altLang="zh-TW" dirty="0" smtClean="0"/>
              <a:t>ind that </a:t>
            </a:r>
            <a:r>
              <a:rPr lang="en-US" altLang="zh-TW" dirty="0"/>
              <a:t>U.S. conglomerates are priced at approximately a 15% discount on average.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Literature Review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Lamont and Polk (1999) </a:t>
            </a:r>
            <a:endParaRPr lang="en-US" altLang="zh-TW" dirty="0" smtClean="0"/>
          </a:p>
          <a:p>
            <a:pPr lvl="1"/>
            <a:r>
              <a:rPr lang="en-US" altLang="zh-TW" dirty="0"/>
              <a:t>P</a:t>
            </a:r>
            <a:r>
              <a:rPr lang="en-US" altLang="zh-TW" dirty="0" smtClean="0"/>
              <a:t>rovide </a:t>
            </a:r>
            <a:r>
              <a:rPr lang="en-US" altLang="zh-TW" dirty="0"/>
              <a:t>evidence that conglomerate firms have </a:t>
            </a:r>
            <a:r>
              <a:rPr lang="en-US" altLang="zh-TW" dirty="0" smtClean="0"/>
              <a:t>higher required </a:t>
            </a:r>
            <a:r>
              <a:rPr lang="en-US" altLang="zh-TW" dirty="0"/>
              <a:t>returns and that this can account for approximately one-third of the </a:t>
            </a:r>
            <a:r>
              <a:rPr lang="en-US" altLang="zh-TW" dirty="0" smtClean="0"/>
              <a:t>empirically observed </a:t>
            </a:r>
            <a:r>
              <a:rPr lang="en-US" altLang="zh-TW" dirty="0"/>
              <a:t>diversification discount</a:t>
            </a:r>
            <a:r>
              <a:rPr lang="en-US" altLang="zh-TW" dirty="0" smtClean="0"/>
              <a:t>.</a:t>
            </a:r>
          </a:p>
          <a:p>
            <a:r>
              <a:rPr lang="en-US" altLang="zh-TW" dirty="0"/>
              <a:t>Anderson et al. (1999) </a:t>
            </a:r>
          </a:p>
          <a:p>
            <a:pPr lvl="1"/>
            <a:r>
              <a:rPr lang="en-US" altLang="zh-TW" dirty="0"/>
              <a:t>F</a:t>
            </a:r>
            <a:r>
              <a:rPr lang="en-US" altLang="zh-TW" dirty="0" smtClean="0"/>
              <a:t>ind </a:t>
            </a:r>
            <a:r>
              <a:rPr lang="en-US" altLang="zh-TW" dirty="0"/>
              <a:t>that diversified firms </a:t>
            </a:r>
            <a:r>
              <a:rPr lang="en-US" altLang="zh-TW" dirty="0" smtClean="0"/>
              <a:t>have more </a:t>
            </a:r>
            <a:r>
              <a:rPr lang="en-US" altLang="zh-TW" dirty="0"/>
              <a:t>outside directors and that outside directors are positively associated with excess values in diversified firms.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530</Words>
  <Application>Microsoft Office PowerPoint</Application>
  <PresentationFormat>如螢幕大小 (4:3)</PresentationFormat>
  <Paragraphs>64</Paragraphs>
  <Slides>20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1" baseType="lpstr">
      <vt:lpstr>Office 佈景主題</vt:lpstr>
      <vt:lpstr>Does Corporate Diversification Destroy Value?</vt:lpstr>
      <vt:lpstr>Agenda</vt:lpstr>
      <vt:lpstr>Intuition</vt:lpstr>
      <vt:lpstr>Intuition</vt:lpstr>
      <vt:lpstr>Intuition</vt:lpstr>
      <vt:lpstr>Intuition</vt:lpstr>
      <vt:lpstr>Intuition</vt:lpstr>
      <vt:lpstr>Literature Review</vt:lpstr>
      <vt:lpstr>Literature Review</vt:lpstr>
      <vt:lpstr>Data &amp; Experiment &amp; Result</vt:lpstr>
      <vt:lpstr>Data &amp; Experiment &amp; Result</vt:lpstr>
      <vt:lpstr>Data &amp; Experiment &amp; Result</vt:lpstr>
      <vt:lpstr>Data &amp; Experiment &amp; Result</vt:lpstr>
      <vt:lpstr>Data &amp; Experiment &amp; Result</vt:lpstr>
      <vt:lpstr>Data &amp; Experiment &amp; Result</vt:lpstr>
      <vt:lpstr>Data &amp; Experiment &amp; Result</vt:lpstr>
      <vt:lpstr>Data &amp; Experiment &amp; Result</vt:lpstr>
      <vt:lpstr>Data &amp; Experiment &amp; Result</vt:lpstr>
      <vt:lpstr>Data &amp; Experiment &amp; Result</vt:lpstr>
      <vt:lpstr>Conclusion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Does Corporate Diversification Destroy Value?</dc:title>
  <dc:creator>vic</dc:creator>
  <cp:lastModifiedBy>vic</cp:lastModifiedBy>
  <cp:revision>4</cp:revision>
  <dcterms:created xsi:type="dcterms:W3CDTF">2012-04-24T01:46:51Z</dcterms:created>
  <dcterms:modified xsi:type="dcterms:W3CDTF">2012-04-24T06:13:59Z</dcterms:modified>
</cp:coreProperties>
</file>